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5.tif" ContentType="image/tiff"/>
  <Override PartName="/ppt/media/image13.tif" ContentType="image/tiff"/>
  <Override PartName="/ppt/media/image14.tif" ContentType="image/tif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3748680"/>
            <a:ext cx="10080360" cy="1921680"/>
          </a:xfrm>
          <a:prstGeom prst="rect">
            <a:avLst/>
          </a:prstGeom>
          <a:solidFill>
            <a:srgbClr val="003d73"/>
          </a:solidFill>
          <a:ln>
            <a:solidFill>
              <a:srgbClr val="003d7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rcRect l="0" t="31426" r="0" b="25006"/>
          <a:stretch/>
        </p:blipFill>
        <p:spPr>
          <a:xfrm>
            <a:off x="24120" y="828720"/>
            <a:ext cx="10053360" cy="291960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0" y="3787200"/>
            <a:ext cx="10080360" cy="84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Keyboard Snooping from Mobile Phone Arrays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rot="4200">
            <a:off x="-1080" y="4227480"/>
            <a:ext cx="1005804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UbiComp 2019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Darwin Deason Institute for Cybersecurity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Southern Methodist University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rcRect l="0" t="0" r="0" b="14377"/>
          <a:stretch/>
        </p:blipFill>
        <p:spPr>
          <a:xfrm>
            <a:off x="3657600" y="0"/>
            <a:ext cx="6399000" cy="8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914400" y="914400"/>
            <a:ext cx="42051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Character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5588640" y="914400"/>
            <a:ext cx="42051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-12600" y="2623680"/>
            <a:ext cx="42948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 rot="16200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Accuracy (%)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 rot="5400000">
            <a:off x="2512080" y="4991760"/>
            <a:ext cx="429480" cy="6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 rot="16200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Top N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5" name="Group 7"/>
          <p:cNvGrpSpPr/>
          <p:nvPr/>
        </p:nvGrpSpPr>
        <p:grpSpPr>
          <a:xfrm>
            <a:off x="5342400" y="1518480"/>
            <a:ext cx="4753800" cy="3758400"/>
            <a:chOff x="5342400" y="1518480"/>
            <a:chExt cx="4753800" cy="3758400"/>
          </a:xfrm>
        </p:grpSpPr>
        <p:pic>
          <p:nvPicPr>
            <p:cNvPr id="156" name="Picture 19" descr=""/>
            <p:cNvPicPr/>
            <p:nvPr/>
          </p:nvPicPr>
          <p:blipFill>
            <a:blip r:embed="rId1"/>
            <a:srcRect l="3537" t="0" r="0" b="0"/>
            <a:stretch/>
          </p:blipFill>
          <p:spPr>
            <a:xfrm>
              <a:off x="5342400" y="1518480"/>
              <a:ext cx="4753800" cy="375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ustomShape 8"/>
            <p:cNvSpPr/>
            <p:nvPr/>
          </p:nvSpPr>
          <p:spPr>
            <a:xfrm>
              <a:off x="7313760" y="3217320"/>
              <a:ext cx="2414880" cy="191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Actual typed word in the top ten guesses ~38%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158" name="Picture 9" descr=""/>
          <p:cNvPicPr/>
          <p:nvPr/>
        </p:nvPicPr>
        <p:blipFill>
          <a:blip r:embed="rId2"/>
          <a:srcRect l="4639" t="7265" r="0" b="7570"/>
          <a:stretch/>
        </p:blipFill>
        <p:spPr>
          <a:xfrm>
            <a:off x="345960" y="1629720"/>
            <a:ext cx="5175000" cy="3459240"/>
          </a:xfrm>
          <a:prstGeom prst="rect">
            <a:avLst/>
          </a:prstGeom>
          <a:ln>
            <a:noFill/>
          </a:ln>
        </p:spPr>
      </p:pic>
      <p:sp>
        <p:nvSpPr>
          <p:cNvPr id="159" name="CustomShape 9"/>
          <p:cNvSpPr/>
          <p:nvPr/>
        </p:nvSpPr>
        <p:spPr>
          <a:xfrm rot="5400000">
            <a:off x="627480" y="3151800"/>
            <a:ext cx="42948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 rot="16200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~42%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 rot="5400000">
            <a:off x="4788360" y="1693800"/>
            <a:ext cx="42948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 rot="16200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~89%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Real Time System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2" dur="indefinite" restart="never" nodeType="tmRoot">
          <p:childTnLst>
            <p:seq>
              <p:cTn id="1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Risk Assessment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"/>
          <p:cNvSpPr/>
          <p:nvPr/>
        </p:nvSpPr>
        <p:spPr>
          <a:xfrm>
            <a:off x="914400" y="914400"/>
            <a:ext cx="36568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Train/Test on Different Tables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Chance Prediction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5486400" y="914400"/>
            <a:ext cx="36568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Train/Test on Different Keyboards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5-6% drop in word level accuracy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914400" y="2834640"/>
            <a:ext cx="36568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Same Table, Different Room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2-4% drop in word level accuracy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5486400" y="2834640"/>
            <a:ext cx="36568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Altered Phone Positions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4-8% drop in word level accuracy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4" dur="indefinite" restart="never" nodeType="tmRoot">
          <p:childTnLst>
            <p:seq>
              <p:cTn id="1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Conclusions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914400" y="914400"/>
            <a:ext cx="822888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Current Threat: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Medium risk – attacker needs reasonable prior information (type of table, type of keyboard) and ML knowledge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the attack generalize to new tables if the attacker compensates for table transfer function and source excitation?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6" dur="indefinite" restart="never" nodeType="tmRoot">
          <p:childTnLst>
            <p:seq>
              <p:cTn id="1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Thank You!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371600" y="815400"/>
            <a:ext cx="1371240" cy="13788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669280" y="913320"/>
            <a:ext cx="1208520" cy="11894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115200" y="2560320"/>
            <a:ext cx="1170360" cy="116100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6839280" y="2640960"/>
            <a:ext cx="1099080" cy="10746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5"/>
          <a:stretch/>
        </p:blipFill>
        <p:spPr>
          <a:xfrm>
            <a:off x="3492720" y="2615760"/>
            <a:ext cx="1135080" cy="11854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6"/>
          <a:srcRect l="0" t="5198" r="0" b="0"/>
          <a:stretch/>
        </p:blipFill>
        <p:spPr>
          <a:xfrm>
            <a:off x="1371600" y="4114800"/>
            <a:ext cx="1208520" cy="13712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7"/>
          <a:stretch/>
        </p:blipFill>
        <p:spPr>
          <a:xfrm>
            <a:off x="5669280" y="4092120"/>
            <a:ext cx="1427760" cy="146592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2676240" y="894960"/>
            <a:ext cx="3017160" cy="12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Corresponding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latin typeface="Arial"/>
              </a:rPr>
              <a:t>Tyler Giallanza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Undergraduate Senior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tylergiallanza@gmail.com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6891120" y="1110960"/>
            <a:ext cx="2194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Student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Travis Siems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249920" y="2743200"/>
            <a:ext cx="2194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Student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Erik Gabrielsen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2576160" y="4389120"/>
            <a:ext cx="2194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Faculty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Eric Larson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6991200" y="4464000"/>
            <a:ext cx="23770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Faculty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Mitchell Thornton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4631040" y="2834640"/>
            <a:ext cx="2194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Student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Elena Sharp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7902720" y="2834640"/>
            <a:ext cx="21942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Student Author: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Ian Johnson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Keyboards are Vulnerable to Side Channel Attacks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219840" y="889920"/>
            <a:ext cx="3454920" cy="26596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rcRect l="0" t="35978" r="0" b="33993"/>
          <a:stretch/>
        </p:blipFill>
        <p:spPr>
          <a:xfrm rot="19651800">
            <a:off x="6403680" y="1917720"/>
            <a:ext cx="1706040" cy="7300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163440" y="861840"/>
            <a:ext cx="1847880" cy="18478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4"/>
          <a:srcRect l="0" t="35978" r="0" b="33993"/>
          <a:stretch/>
        </p:blipFill>
        <p:spPr>
          <a:xfrm rot="1207800">
            <a:off x="1697040" y="1892520"/>
            <a:ext cx="1706040" cy="7300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5"/>
          <a:stretch/>
        </p:blipFill>
        <p:spPr>
          <a:xfrm>
            <a:off x="8321040" y="917280"/>
            <a:ext cx="906120" cy="185076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50400" y="2642400"/>
            <a:ext cx="3839760" cy="110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Audio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Kelly et al. 2010, Zhuang 2009</a:t>
            </a:r>
            <a:endParaRPr b="0" lang="en-US" sz="1800" spc="-1" strike="noStrike">
              <a:latin typeface="Arial"/>
            </a:endParaRPr>
          </a:p>
          <a:p>
            <a:pPr marL="12816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Slow typing, one user</a:t>
            </a:r>
            <a:endParaRPr b="0" lang="en-US" sz="1800" spc="-1" strike="noStrike">
              <a:latin typeface="Arial"/>
            </a:endParaRPr>
          </a:p>
          <a:p>
            <a:pPr marL="12816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Studio microphone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513200" y="2822400"/>
            <a:ext cx="2468160" cy="12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Marquardt et al. 2011</a:t>
            </a:r>
            <a:endParaRPr b="0" lang="en-US" sz="1800" spc="-1" strike="noStrike">
              <a:latin typeface="Arial"/>
            </a:endParaRPr>
          </a:p>
          <a:p>
            <a:pPr marL="12816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Slow key presses</a:t>
            </a:r>
            <a:endParaRPr b="0" lang="en-US" sz="1800" spc="-1" strike="noStrike">
              <a:latin typeface="Arial"/>
            </a:endParaRPr>
          </a:p>
          <a:p>
            <a:pPr marL="12816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Limited Vocabulary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2743200" y="3823920"/>
            <a:ext cx="466308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Areas for Improved Investigation</a:t>
            </a:r>
            <a:endParaRPr b="0" lang="en-US" sz="1800" spc="-1" strike="noStrike">
              <a:latin typeface="Arial"/>
            </a:endParaRPr>
          </a:p>
          <a:p>
            <a:pPr marL="9144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Natural typing speed</a:t>
            </a:r>
            <a:endParaRPr b="0" lang="en-US" sz="1800" spc="-1" strike="noStrike">
              <a:latin typeface="Arial"/>
            </a:endParaRPr>
          </a:p>
          <a:p>
            <a:pPr marL="9144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 noise</a:t>
            </a:r>
            <a:endParaRPr b="0" lang="en-US" sz="1800" spc="-1" strike="noStrike">
              <a:latin typeface="Arial"/>
            </a:endParaRPr>
          </a:p>
          <a:p>
            <a:pPr marL="9144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Exclusively smartphone sensors</a:t>
            </a:r>
            <a:endParaRPr b="0" lang="en-US" sz="1800" spc="-1" strike="noStrike">
              <a:latin typeface="Arial"/>
            </a:endParaRPr>
          </a:p>
          <a:p>
            <a:pPr marL="9144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Unrestricted vocabulary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Attack Scenario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359720" y="701280"/>
            <a:ext cx="7508880" cy="46926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317120" y="2743200"/>
            <a:ext cx="1533960" cy="11808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3566160" y="3192480"/>
            <a:ext cx="406080" cy="8298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 rot="18900000">
            <a:off x="6084360" y="3101040"/>
            <a:ext cx="406080" cy="8298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5"/>
          <a:srcRect l="0" t="35978" r="0" b="33993"/>
          <a:stretch/>
        </p:blipFill>
        <p:spPr>
          <a:xfrm rot="20522400">
            <a:off x="3360960" y="3017160"/>
            <a:ext cx="1706040" cy="73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mph" presetID="6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38" nodeType="withEffect" fill="hold" presetClass="emph" presetID="6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39" nodeType="withEffect" fill="hold" presetClass="emph" presetID="6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mph" presetID="6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-0.00303309334431067 0h0.138459043831479">
                                      <p:cBhvr>
                                        <p:cTn id="46" dur="2000" fill="hold"/>
                                        <p:tgtEl>
                                          <p:spTgt spid="9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path="M0.00440085726013811 0h-0.0934088573774192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Keystroke Sensor Response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7" name="Picture 41" descr=""/>
          <p:cNvPicPr/>
          <p:nvPr/>
        </p:nvPicPr>
        <p:blipFill>
          <a:blip r:embed="rId1"/>
          <a:srcRect l="0" t="0" r="0" b="66340"/>
          <a:stretch/>
        </p:blipFill>
        <p:spPr>
          <a:xfrm>
            <a:off x="620640" y="878400"/>
            <a:ext cx="8594280" cy="186264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288000" y="1119240"/>
            <a:ext cx="398520" cy="13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 rot="16200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Frequency (Hz)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99" name="Group 3"/>
          <p:cNvGrpSpPr/>
          <p:nvPr/>
        </p:nvGrpSpPr>
        <p:grpSpPr>
          <a:xfrm>
            <a:off x="433080" y="2719080"/>
            <a:ext cx="2168640" cy="2903760"/>
            <a:chOff x="433080" y="2719080"/>
            <a:chExt cx="2168640" cy="2903760"/>
          </a:xfrm>
        </p:grpSpPr>
        <p:pic>
          <p:nvPicPr>
            <p:cNvPr id="100" name="Picture 55" descr=""/>
            <p:cNvPicPr/>
            <p:nvPr/>
          </p:nvPicPr>
          <p:blipFill>
            <a:blip r:embed="rId2"/>
            <a:srcRect l="87908" t="68940" r="1639" b="3476"/>
            <a:stretch/>
          </p:blipFill>
          <p:spPr>
            <a:xfrm>
              <a:off x="782640" y="2719080"/>
              <a:ext cx="1572120" cy="2673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1" name="CustomShape 4"/>
            <p:cNvSpPr/>
            <p:nvPr/>
          </p:nvSpPr>
          <p:spPr>
            <a:xfrm>
              <a:off x="782640" y="5259960"/>
              <a:ext cx="1572120" cy="36288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Time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2" name="CustomShape 5"/>
            <p:cNvSpPr/>
            <p:nvPr/>
          </p:nvSpPr>
          <p:spPr>
            <a:xfrm rot="16200000">
              <a:off x="-737280" y="3890520"/>
              <a:ext cx="2673720" cy="3326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Audio FFT Magnitude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03" name="CustomShape 6"/>
            <p:cNvSpPr/>
            <p:nvPr/>
          </p:nvSpPr>
          <p:spPr>
            <a:xfrm>
              <a:off x="883440" y="2723760"/>
              <a:ext cx="1572120" cy="24840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Initial Keystrike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104" name="CustomShape 7"/>
            <p:cNvSpPr/>
            <p:nvPr/>
          </p:nvSpPr>
          <p:spPr>
            <a:xfrm>
              <a:off x="782640" y="3372120"/>
              <a:ext cx="1572120" cy="24840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Second Keystrike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105" name="CustomShape 8"/>
            <p:cNvSpPr/>
            <p:nvPr/>
          </p:nvSpPr>
          <p:spPr>
            <a:xfrm>
              <a:off x="1029600" y="3916080"/>
              <a:ext cx="1572120" cy="24840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Releasing first key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106" name="CustomShape 9"/>
            <p:cNvSpPr/>
            <p:nvPr/>
          </p:nvSpPr>
          <p:spPr>
            <a:xfrm flipH="1">
              <a:off x="988200" y="2943360"/>
              <a:ext cx="678960" cy="19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" name="CustomShape 10"/>
            <p:cNvSpPr/>
            <p:nvPr/>
          </p:nvSpPr>
          <p:spPr>
            <a:xfrm flipH="1">
              <a:off x="1156680" y="3630960"/>
              <a:ext cx="410400" cy="146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8" name="CustomShape 11"/>
            <p:cNvSpPr/>
            <p:nvPr/>
          </p:nvSpPr>
          <p:spPr>
            <a:xfrm flipH="1">
              <a:off x="1309680" y="4155120"/>
              <a:ext cx="410400" cy="31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09" name="Group 12"/>
          <p:cNvGrpSpPr/>
          <p:nvPr/>
        </p:nvGrpSpPr>
        <p:grpSpPr>
          <a:xfrm>
            <a:off x="2739240" y="2719080"/>
            <a:ext cx="1856880" cy="2902680"/>
            <a:chOff x="2739240" y="2719080"/>
            <a:chExt cx="1856880" cy="2902680"/>
          </a:xfrm>
        </p:grpSpPr>
        <p:pic>
          <p:nvPicPr>
            <p:cNvPr id="110" name="Picture 49" descr=""/>
            <p:cNvPicPr/>
            <p:nvPr/>
          </p:nvPicPr>
          <p:blipFill>
            <a:blip r:embed="rId3"/>
            <a:srcRect l="88085" t="34994" r="1465" b="37428"/>
            <a:stretch/>
          </p:blipFill>
          <p:spPr>
            <a:xfrm>
              <a:off x="3024000" y="2719080"/>
              <a:ext cx="1572120" cy="2673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CustomShape 13"/>
            <p:cNvSpPr/>
            <p:nvPr/>
          </p:nvSpPr>
          <p:spPr>
            <a:xfrm>
              <a:off x="3024000" y="5258880"/>
              <a:ext cx="1572120" cy="36288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Time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2" name="CustomShape 14"/>
            <p:cNvSpPr/>
            <p:nvPr/>
          </p:nvSpPr>
          <p:spPr>
            <a:xfrm rot="16200000">
              <a:off x="1583640" y="3891960"/>
              <a:ext cx="2673720" cy="36288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X and Z Motion Data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3" name="CustomShape 15"/>
            <p:cNvSpPr/>
            <p:nvPr/>
          </p:nvSpPr>
          <p:spPr>
            <a:xfrm>
              <a:off x="2765160" y="2769120"/>
              <a:ext cx="1572120" cy="24840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Table response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114" name="CustomShape 16"/>
            <p:cNvSpPr/>
            <p:nvPr/>
          </p:nvSpPr>
          <p:spPr>
            <a:xfrm>
              <a:off x="3450240" y="3027960"/>
              <a:ext cx="3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5" name="CustomShape 17"/>
            <p:cNvSpPr/>
            <p:nvPr/>
          </p:nvSpPr>
          <p:spPr>
            <a:xfrm>
              <a:off x="3173400" y="3027960"/>
              <a:ext cx="3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16" name="CustomShape 18"/>
          <p:cNvSpPr/>
          <p:nvPr/>
        </p:nvSpPr>
        <p:spPr>
          <a:xfrm>
            <a:off x="4846320" y="2742120"/>
            <a:ext cx="4479480" cy="27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Source-Filter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Keystrokes (hand position, pressure, speed)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Table, Room, and Keyboard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Modeling Overview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914400" y="914400"/>
            <a:ext cx="1827720" cy="638640"/>
          </a:xfrm>
          <a:prstGeom prst="roundRect">
            <a:avLst>
              <a:gd name="adj" fmla="val 16667"/>
            </a:avLst>
          </a:prstGeom>
          <a:solidFill>
            <a:srgbClr val="ba131a"/>
          </a:solidFill>
          <a:ln>
            <a:solidFill>
              <a:srgbClr val="ba131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Each Phone Sensor Data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914400" y="1937160"/>
            <a:ext cx="1812960" cy="638640"/>
          </a:xfrm>
          <a:prstGeom prst="roundRect">
            <a:avLst>
              <a:gd name="adj" fmla="val 16667"/>
            </a:avLst>
          </a:prstGeom>
          <a:solidFill>
            <a:srgbClr val="ba131a"/>
          </a:solidFill>
          <a:ln>
            <a:solidFill>
              <a:srgbClr val="ba131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Combine Phone Data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4400" y="2959560"/>
            <a:ext cx="1812960" cy="638640"/>
          </a:xfrm>
          <a:prstGeom prst="roundRect">
            <a:avLst>
              <a:gd name="adj" fmla="val 16667"/>
            </a:avLst>
          </a:prstGeom>
          <a:solidFill>
            <a:srgbClr val="ba131a"/>
          </a:solidFill>
          <a:ln>
            <a:solidFill>
              <a:srgbClr val="ba131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Preprocessing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914400" y="3981960"/>
            <a:ext cx="1812960" cy="638640"/>
          </a:xfrm>
          <a:prstGeom prst="roundRect">
            <a:avLst>
              <a:gd name="adj" fmla="val 16667"/>
            </a:avLst>
          </a:prstGeom>
          <a:solidFill>
            <a:srgbClr val="ba131a"/>
          </a:solidFill>
          <a:ln>
            <a:solidFill>
              <a:srgbClr val="ba131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Extract Features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>
            <a:off x="3803760" y="1371600"/>
            <a:ext cx="1812960" cy="730080"/>
          </a:xfrm>
          <a:prstGeom prst="roundRect">
            <a:avLst>
              <a:gd name="adj" fmla="val 16667"/>
            </a:avLst>
          </a:prstGeom>
          <a:solidFill>
            <a:srgbClr val="00508f"/>
          </a:solidFill>
          <a:ln>
            <a:solidFill>
              <a:srgbClr val="0050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Detect Keystrokes (Convolutional)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CustomShape 8"/>
          <p:cNvSpPr/>
          <p:nvPr/>
        </p:nvSpPr>
        <p:spPr>
          <a:xfrm>
            <a:off x="3801600" y="2469240"/>
            <a:ext cx="1827720" cy="730080"/>
          </a:xfrm>
          <a:prstGeom prst="roundRect">
            <a:avLst>
              <a:gd name="adj" fmla="val 16667"/>
            </a:avLst>
          </a:prstGeom>
          <a:solidFill>
            <a:srgbClr val="00508f"/>
          </a:solidFill>
          <a:ln>
            <a:solidFill>
              <a:srgbClr val="0050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Classify Keystrokes (Convolutional)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" name="CustomShape 9"/>
          <p:cNvSpPr/>
          <p:nvPr/>
        </p:nvSpPr>
        <p:spPr>
          <a:xfrm>
            <a:off x="3801600" y="3566520"/>
            <a:ext cx="1827720" cy="730080"/>
          </a:xfrm>
          <a:prstGeom prst="roundRect">
            <a:avLst>
              <a:gd name="adj" fmla="val 16667"/>
            </a:avLst>
          </a:prstGeom>
          <a:solidFill>
            <a:srgbClr val="00508f"/>
          </a:solidFill>
          <a:ln>
            <a:solidFill>
              <a:srgbClr val="0050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Classify Keystrokes (Recurrent)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6" name="CustomShape 10"/>
          <p:cNvSpPr/>
          <p:nvPr/>
        </p:nvSpPr>
        <p:spPr>
          <a:xfrm>
            <a:off x="6724800" y="2468880"/>
            <a:ext cx="1827720" cy="730080"/>
          </a:xfrm>
          <a:prstGeom prst="roundRect">
            <a:avLst>
              <a:gd name="adj" fmla="val 16667"/>
            </a:avLst>
          </a:prstGeom>
          <a:solidFill>
            <a:srgbClr val="d4711a"/>
          </a:solidFill>
          <a:ln>
            <a:solidFill>
              <a:srgbClr val="d4711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rebuchet MS"/>
                <a:ea typeface="DejaVu Sans"/>
              </a:rPr>
              <a:t>Language Model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7" name="CustomShape 11"/>
          <p:cNvSpPr/>
          <p:nvPr/>
        </p:nvSpPr>
        <p:spPr>
          <a:xfrm flipH="1">
            <a:off x="1819800" y="1554120"/>
            <a:ext cx="6840" cy="38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2"/>
          <p:cNvSpPr/>
          <p:nvPr/>
        </p:nvSpPr>
        <p:spPr>
          <a:xfrm>
            <a:off x="1821240" y="2576880"/>
            <a:ext cx="360" cy="3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3"/>
          <p:cNvSpPr/>
          <p:nvPr/>
        </p:nvSpPr>
        <p:spPr>
          <a:xfrm>
            <a:off x="1821240" y="3599280"/>
            <a:ext cx="360" cy="3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4"/>
          <p:cNvSpPr/>
          <p:nvPr/>
        </p:nvSpPr>
        <p:spPr>
          <a:xfrm>
            <a:off x="4710600" y="2102760"/>
            <a:ext cx="468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5"/>
          <p:cNvSpPr/>
          <p:nvPr/>
        </p:nvSpPr>
        <p:spPr>
          <a:xfrm>
            <a:off x="4716000" y="3200400"/>
            <a:ext cx="360" cy="36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1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Convolutional Architecture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6800" y="678960"/>
            <a:ext cx="4037400" cy="49374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572000" y="913680"/>
            <a:ext cx="5508360" cy="41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Multi-Modal Architecture: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Combines audio and motion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1D convolutions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Residual connections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Multi-Task Architecture: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Keystroke detection network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Keystroke classification network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Shared convolutional and dense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b="0" lang="en-US" sz="1800" spc="-1" strike="noStrike">
              <a:latin typeface="Arial"/>
            </a:endParaRPr>
          </a:p>
          <a:p>
            <a:pPr marL="182880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See section XX for more information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Recurrent Architecture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82880" y="701640"/>
            <a:ext cx="3565800" cy="48204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4320000" y="913680"/>
            <a:ext cx="5508360" cy="40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Encoder-Decoder Architecture: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Attention module for looking at multiple keystrokes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Bidirectional encoder allows sequence look ahead</a:t>
            </a:r>
            <a:endParaRPr b="0" lang="en-US" sz="1800" spc="-1" strike="noStrike">
              <a:latin typeface="Arial"/>
            </a:endParaRPr>
          </a:p>
          <a:p>
            <a:pPr marL="182880" indent="-2160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Timings between keystrokes as an additional feature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See section XX for more information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Language Model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914400" y="914400"/>
            <a:ext cx="8228520" cy="42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 for backspace, left/right arrows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Segment words based on fixed window/whitespace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 with Viterbi decoding to English-language words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0078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508f"/>
                </a:solidFill>
                <a:latin typeface="Arial"/>
                <a:ea typeface="DejaVu Sans"/>
              </a:rPr>
              <a:t>Data Collection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5760" y="914400"/>
            <a:ext cx="914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548640" y="914400"/>
            <a:ext cx="86857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participants at natural typing speed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iPhones (5s, 6s, 7+)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styles of keyboard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~162,000 keystrokes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41% of keystrokes collected while talking present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Subject-level Cross Validation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2019-09-02T15:11:14Z</dcterms:created>
  <dc:creator/>
  <dc:description/>
  <dc:language>en-US</dc:language>
  <cp:lastModifiedBy/>
  <dcterms:modified xsi:type="dcterms:W3CDTF">2019-09-06T12:27:33Z</dcterms:modified>
  <cp:revision>31</cp:revision>
  <dc:subject/>
  <dc:title/>
</cp:coreProperties>
</file>